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1" r:id="rId4"/>
    <p:sldId id="258" r:id="rId5"/>
    <p:sldId id="259" r:id="rId6"/>
    <p:sldId id="264" r:id="rId7"/>
    <p:sldId id="265" r:id="rId8"/>
    <p:sldId id="266" r:id="rId9"/>
    <p:sldId id="267" r:id="rId10"/>
    <p:sldId id="268" r:id="rId11"/>
    <p:sldId id="269" r:id="rId12"/>
    <p:sldId id="270" r:id="rId13"/>
    <p:sldId id="261" r:id="rId14"/>
    <p:sldId id="262" r:id="rId15"/>
    <p:sldId id="260" r:id="rId16"/>
    <p:sldId id="263"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3" d="100"/>
          <a:sy n="63" d="100"/>
        </p:scale>
        <p:origin x="804" y="8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10/29/2021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10/29/2021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10/29/2021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10/29/2021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10/29/2021</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10/29/2021</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f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f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f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f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f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f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BBFA-DCEA-4FFF-94F7-6059DE10EF75}"/>
              </a:ext>
            </a:extLst>
          </p:cNvPr>
          <p:cNvSpPr>
            <a:spLocks noGrp="1"/>
          </p:cNvSpPr>
          <p:nvPr>
            <p:ph type="ctrTitle"/>
          </p:nvPr>
        </p:nvSpPr>
        <p:spPr>
          <a:xfrm>
            <a:off x="810001" y="1398347"/>
            <a:ext cx="10572000" cy="2971051"/>
          </a:xfrm>
        </p:spPr>
        <p:txBody>
          <a:bodyPr/>
          <a:lstStyle/>
          <a:p>
            <a:r>
              <a:rPr lang="en-US" dirty="0" err="1"/>
              <a:t>Ciberacoso</a:t>
            </a:r>
            <a:endParaRPr lang="en-US" dirty="0"/>
          </a:p>
        </p:txBody>
      </p:sp>
      <p:sp>
        <p:nvSpPr>
          <p:cNvPr id="3" name="Subtitle 2">
            <a:extLst>
              <a:ext uri="{FF2B5EF4-FFF2-40B4-BE49-F238E27FC236}">
                <a16:creationId xmlns:a16="http://schemas.microsoft.com/office/drawing/2014/main" id="{C3D0B523-1A53-4EB0-8279-5DAF9DCA9254}"/>
              </a:ext>
            </a:extLst>
          </p:cNvPr>
          <p:cNvSpPr>
            <a:spLocks noGrp="1"/>
          </p:cNvSpPr>
          <p:nvPr>
            <p:ph type="subTitle" idx="1"/>
          </p:nvPr>
        </p:nvSpPr>
        <p:spPr>
          <a:xfrm>
            <a:off x="810001" y="5280846"/>
            <a:ext cx="10572000" cy="754193"/>
          </a:xfrm>
        </p:spPr>
        <p:txBody>
          <a:bodyPr>
            <a:normAutofit lnSpcReduction="10000"/>
          </a:bodyPr>
          <a:lstStyle/>
          <a:p>
            <a:r>
              <a:rPr lang="en-US" dirty="0"/>
              <a:t>JINKY IRUSTA</a:t>
            </a:r>
          </a:p>
          <a:p>
            <a:r>
              <a:rPr lang="en-US" dirty="0"/>
              <a:t>OFICINA JURIDICA PARA LA MUJER</a:t>
            </a:r>
          </a:p>
        </p:txBody>
      </p:sp>
      <p:pic>
        <p:nvPicPr>
          <p:cNvPr id="4" name="Imagen 2">
            <a:extLst>
              <a:ext uri="{FF2B5EF4-FFF2-40B4-BE49-F238E27FC236}">
                <a16:creationId xmlns:a16="http://schemas.microsoft.com/office/drawing/2014/main" id="{4EB357EB-7DD7-42ED-BB10-9EC4D46A886A}"/>
              </a:ext>
            </a:extLst>
          </p:cNvPr>
          <p:cNvPicPr>
            <a:picLocks noChangeAspect="1"/>
          </p:cNvPicPr>
          <p:nvPr/>
        </p:nvPicPr>
        <p:blipFill>
          <a:blip r:embed="rId2"/>
          <a:stretch>
            <a:fillRect/>
          </a:stretch>
        </p:blipFill>
        <p:spPr>
          <a:xfrm>
            <a:off x="473264" y="268957"/>
            <a:ext cx="3060457" cy="1347333"/>
          </a:xfrm>
          <a:prstGeom prst="rect">
            <a:avLst/>
          </a:prstGeom>
        </p:spPr>
      </p:pic>
      <p:pic>
        <p:nvPicPr>
          <p:cNvPr id="5" name="Imagen 3">
            <a:extLst>
              <a:ext uri="{FF2B5EF4-FFF2-40B4-BE49-F238E27FC236}">
                <a16:creationId xmlns:a16="http://schemas.microsoft.com/office/drawing/2014/main" id="{79A37D25-A7F2-4C48-8FCC-52B609B1B92A}"/>
              </a:ext>
            </a:extLst>
          </p:cNvPr>
          <p:cNvPicPr>
            <a:picLocks noChangeAspect="1"/>
          </p:cNvPicPr>
          <p:nvPr/>
        </p:nvPicPr>
        <p:blipFill>
          <a:blip r:embed="rId3"/>
          <a:stretch>
            <a:fillRect/>
          </a:stretch>
        </p:blipFill>
        <p:spPr>
          <a:xfrm>
            <a:off x="4661676" y="309604"/>
            <a:ext cx="3072650" cy="1438781"/>
          </a:xfrm>
          <a:prstGeom prst="rect">
            <a:avLst/>
          </a:prstGeom>
        </p:spPr>
      </p:pic>
      <p:pic>
        <p:nvPicPr>
          <p:cNvPr id="6" name="Imagen 4">
            <a:extLst>
              <a:ext uri="{FF2B5EF4-FFF2-40B4-BE49-F238E27FC236}">
                <a16:creationId xmlns:a16="http://schemas.microsoft.com/office/drawing/2014/main" id="{000113DA-3935-4860-9D24-6167D660CBE5}"/>
              </a:ext>
            </a:extLst>
          </p:cNvPr>
          <p:cNvPicPr>
            <a:picLocks noChangeAspect="1"/>
          </p:cNvPicPr>
          <p:nvPr/>
        </p:nvPicPr>
        <p:blipFill>
          <a:blip r:embed="rId4"/>
          <a:stretch>
            <a:fillRect/>
          </a:stretch>
        </p:blipFill>
        <p:spPr>
          <a:xfrm>
            <a:off x="8567449" y="329923"/>
            <a:ext cx="2688569" cy="1377815"/>
          </a:xfrm>
          <a:prstGeom prst="rect">
            <a:avLst/>
          </a:prstGeom>
        </p:spPr>
      </p:pic>
    </p:spTree>
    <p:extLst>
      <p:ext uri="{BB962C8B-B14F-4D97-AF65-F5344CB8AC3E}">
        <p14:creationId xmlns:p14="http://schemas.microsoft.com/office/powerpoint/2010/main" val="2152287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446EE-FBD0-481A-8EE3-F6339BAF62CB}"/>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8D1168FA-D7B1-43F4-A38B-CE2CC9E1BDA6}"/>
              </a:ext>
            </a:extLst>
          </p:cNvPr>
          <p:cNvSpPr>
            <a:spLocks noGrp="1"/>
          </p:cNvSpPr>
          <p:nvPr>
            <p:ph idx="1"/>
          </p:nvPr>
        </p:nvSpPr>
        <p:spPr/>
        <p:txBody>
          <a:bodyPr/>
          <a:lstStyle/>
          <a:p>
            <a:r>
              <a:rPr lang="en-US" sz="2400" dirty="0" err="1"/>
              <a:t>Ciberviolencia</a:t>
            </a:r>
            <a:r>
              <a:rPr lang="en-US" sz="2400" dirty="0"/>
              <a:t> de </a:t>
            </a:r>
            <a:r>
              <a:rPr lang="en-US" sz="2400" dirty="0" err="1"/>
              <a:t>género</a:t>
            </a:r>
            <a:endParaRPr lang="en-US" sz="2400" dirty="0"/>
          </a:p>
          <a:p>
            <a:pPr marL="0" indent="0">
              <a:buNone/>
            </a:pPr>
            <a:r>
              <a:rPr lang="es-ES" sz="2400" dirty="0"/>
              <a:t>Se presenta por una persona o grupo de personas hacia otra u otros del sexo opuesto, en el que se ejerce violencia a través de insultos, acoso, control, ataques, chantaje. </a:t>
            </a:r>
            <a:endParaRPr lang="en-US" sz="2400" dirty="0"/>
          </a:p>
          <a:p>
            <a:endParaRPr lang="en-US" dirty="0"/>
          </a:p>
        </p:txBody>
      </p:sp>
      <p:pic>
        <p:nvPicPr>
          <p:cNvPr id="2050" name="Picture 2" descr="Del ʻsextingʼ a la ciberviolencia de género: algo más que discutir -  Tremenda Nota">
            <a:extLst>
              <a:ext uri="{FF2B5EF4-FFF2-40B4-BE49-F238E27FC236}">
                <a16:creationId xmlns:a16="http://schemas.microsoft.com/office/drawing/2014/main" id="{B65097DA-B0EC-4C8B-9F10-96F352900D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2508" y="4589993"/>
            <a:ext cx="3742372" cy="219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558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D6D6D-9D42-421F-B95E-44A6DE43C02F}"/>
              </a:ext>
            </a:extLst>
          </p:cNvPr>
          <p:cNvSpPr>
            <a:spLocks noGrp="1"/>
          </p:cNvSpPr>
          <p:nvPr>
            <p:ph type="title"/>
          </p:nvPr>
        </p:nvSpPr>
        <p:spPr/>
        <p:txBody>
          <a:bodyPr/>
          <a:lstStyle/>
          <a:p>
            <a:r>
              <a:rPr lang="en-US" dirty="0"/>
              <a:t>CIBERACOSO</a:t>
            </a:r>
          </a:p>
        </p:txBody>
      </p:sp>
      <p:pic>
        <p:nvPicPr>
          <p:cNvPr id="1026" name="Picture 2" descr="Ciberviolencia de género (info)">
            <a:extLst>
              <a:ext uri="{FF2B5EF4-FFF2-40B4-BE49-F238E27FC236}">
                <a16:creationId xmlns:a16="http://schemas.microsoft.com/office/drawing/2014/main" id="{F8032496-D727-4651-96E3-FDD85C69125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80080" y="2371257"/>
            <a:ext cx="5364480" cy="4018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992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F2B01-FC89-445F-9081-7BDDAEF5F6E5}"/>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ABAA6108-423F-4873-AC25-1F076E52379F}"/>
              </a:ext>
            </a:extLst>
          </p:cNvPr>
          <p:cNvSpPr>
            <a:spLocks noGrp="1"/>
          </p:cNvSpPr>
          <p:nvPr>
            <p:ph idx="1"/>
          </p:nvPr>
        </p:nvSpPr>
        <p:spPr>
          <a:xfrm>
            <a:off x="818712" y="2222287"/>
            <a:ext cx="10554574" cy="4056593"/>
          </a:xfrm>
        </p:spPr>
        <p:txBody>
          <a:bodyPr>
            <a:normAutofit fontScale="85000" lnSpcReduction="20000"/>
          </a:bodyPr>
          <a:lstStyle/>
          <a:p>
            <a:r>
              <a:rPr lang="en-US" sz="2800" dirty="0" err="1"/>
              <a:t>Ciberviolencia</a:t>
            </a:r>
            <a:r>
              <a:rPr lang="en-US" sz="2800" dirty="0"/>
              <a:t> de </a:t>
            </a:r>
            <a:r>
              <a:rPr lang="en-US" sz="2800" dirty="0" err="1"/>
              <a:t>género</a:t>
            </a:r>
            <a:endParaRPr lang="en-US" sz="2800" dirty="0"/>
          </a:p>
          <a:p>
            <a:pPr marL="0" indent="0">
              <a:buNone/>
            </a:pPr>
            <a:r>
              <a:rPr lang="es-ES" sz="2800" dirty="0"/>
              <a:t>La violencia de género es la manifestación de la discriminación, la desigualdad y las relaciones de poder de los hombres sobre las mujeres, aunque existen casos aislados de violencia de mujeres contra hombres que también constituyen este tipo de violencia.</a:t>
            </a:r>
          </a:p>
          <a:p>
            <a:pPr marL="0" indent="0">
              <a:buNone/>
            </a:pPr>
            <a:r>
              <a:rPr lang="es-ES" sz="2800" dirty="0"/>
              <a:t>Se ejerce por parte de quienes sean o hayan sido sus cónyuges o de quienes estén o hayan estado ligados a ellas por relaciones similares de afectividad, aunque no exista convivencia. Abarca todo acto de violencia física y psicológica, incluidas las agresiones a la libertad sexual, las amenazas, las coacciones o la privación arbitraria de la libertad.</a:t>
            </a:r>
          </a:p>
          <a:p>
            <a:endParaRPr lang="en-US" sz="1600" dirty="0"/>
          </a:p>
        </p:txBody>
      </p:sp>
      <p:pic>
        <p:nvPicPr>
          <p:cNvPr id="5" name="Picture 4">
            <a:extLst>
              <a:ext uri="{FF2B5EF4-FFF2-40B4-BE49-F238E27FC236}">
                <a16:creationId xmlns:a16="http://schemas.microsoft.com/office/drawing/2014/main" id="{4E6F7B6D-DBCD-4B2A-987A-B1356996AE63}"/>
              </a:ext>
            </a:extLst>
          </p:cNvPr>
          <p:cNvPicPr>
            <a:picLocks noChangeAspect="1"/>
          </p:cNvPicPr>
          <p:nvPr/>
        </p:nvPicPr>
        <p:blipFill>
          <a:blip r:embed="rId2"/>
          <a:stretch>
            <a:fillRect/>
          </a:stretch>
        </p:blipFill>
        <p:spPr>
          <a:xfrm>
            <a:off x="7792720" y="208914"/>
            <a:ext cx="3153727" cy="2362251"/>
          </a:xfrm>
          <a:prstGeom prst="rect">
            <a:avLst/>
          </a:prstGeom>
        </p:spPr>
      </p:pic>
    </p:spTree>
    <p:extLst>
      <p:ext uri="{BB962C8B-B14F-4D97-AF65-F5344CB8AC3E}">
        <p14:creationId xmlns:p14="http://schemas.microsoft.com/office/powerpoint/2010/main" val="28351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84703-85CC-4C04-87C8-67DB16912FE0}"/>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B5A6B183-4784-43FD-9F4D-CA9CE2B6E37C}"/>
              </a:ext>
            </a:extLst>
          </p:cNvPr>
          <p:cNvSpPr>
            <a:spLocks noGrp="1"/>
          </p:cNvSpPr>
          <p:nvPr>
            <p:ph idx="1"/>
          </p:nvPr>
        </p:nvSpPr>
        <p:spPr>
          <a:xfrm>
            <a:off x="818712" y="2222287"/>
            <a:ext cx="10554574" cy="4422353"/>
          </a:xfrm>
        </p:spPr>
        <p:txBody>
          <a:bodyPr>
            <a:normAutofit fontScale="92500" lnSpcReduction="20000"/>
          </a:bodyPr>
          <a:lstStyle/>
          <a:p>
            <a:r>
              <a:rPr lang="en-US" sz="2600" dirty="0"/>
              <a:t>Sexting</a:t>
            </a:r>
          </a:p>
          <a:p>
            <a:pPr marL="0" indent="0" algn="just">
              <a:buNone/>
            </a:pPr>
            <a:r>
              <a:rPr lang="es-ES" sz="2400" dirty="0"/>
              <a:t>El ciberacoso en las parejas jóvenes es más frecuente de lo que podemos imaginar y uno de sus detonantes suele ser la práctica del sexting, ya comentada en un artículo anterior, y totalmente normalizada entre ellos.</a:t>
            </a:r>
          </a:p>
          <a:p>
            <a:pPr marL="0" indent="0" algn="just">
              <a:buNone/>
            </a:pPr>
            <a:r>
              <a:rPr lang="es-ES" sz="2400" dirty="0"/>
              <a:t>El intercambio de fotos, imágenes, vídeos de alto contenido erótico, posados claramente insinuantes o cargados de sensualidad, son comúnmente realizados entre las parejas como una demostración de su amor y deseo </a:t>
            </a:r>
            <a:r>
              <a:rPr lang="es-ES" sz="2400" dirty="0" err="1"/>
              <a:t>mutuos.Sin</a:t>
            </a:r>
            <a:r>
              <a:rPr lang="es-ES" sz="2400" dirty="0"/>
              <a:t> embargo, estos comportamientos pueden conducir a situaciones altamente peligrosas para las chicas, si no conocen los riesgos a los que se pueden exponer, especialmente si rompen la relación y su ex – pareja no admite la ruptura.</a:t>
            </a:r>
          </a:p>
          <a:p>
            <a:pPr marL="0" indent="0" algn="just">
              <a:buNone/>
            </a:pPr>
            <a:r>
              <a:rPr lang="es-ES" sz="2400" dirty="0"/>
              <a:t>En este caso, las menores pueden ser objeto de un ciberacoso y maltrato psicológico, mediante la difusión de comentarios ofensivos, insultos y amenazas a través de las redes sociales.</a:t>
            </a:r>
          </a:p>
          <a:p>
            <a:pPr marL="0" indent="0" algn="just">
              <a:buNone/>
            </a:pPr>
            <a:endParaRPr lang="es-ES" sz="1600" dirty="0"/>
          </a:p>
          <a:p>
            <a:endParaRPr lang="en-US" sz="1600" dirty="0"/>
          </a:p>
        </p:txBody>
      </p:sp>
      <p:pic>
        <p:nvPicPr>
          <p:cNvPr id="5" name="Picture 4">
            <a:extLst>
              <a:ext uri="{FF2B5EF4-FFF2-40B4-BE49-F238E27FC236}">
                <a16:creationId xmlns:a16="http://schemas.microsoft.com/office/drawing/2014/main" id="{CBA2316F-DEA0-4CD9-92A4-01CF3C5DB95A}"/>
              </a:ext>
            </a:extLst>
          </p:cNvPr>
          <p:cNvPicPr>
            <a:picLocks noChangeAspect="1"/>
          </p:cNvPicPr>
          <p:nvPr/>
        </p:nvPicPr>
        <p:blipFill>
          <a:blip r:embed="rId2"/>
          <a:stretch>
            <a:fillRect/>
          </a:stretch>
        </p:blipFill>
        <p:spPr>
          <a:xfrm>
            <a:off x="9048750" y="76887"/>
            <a:ext cx="2628900" cy="1743075"/>
          </a:xfrm>
          <a:prstGeom prst="rect">
            <a:avLst/>
          </a:prstGeom>
        </p:spPr>
      </p:pic>
    </p:spTree>
    <p:extLst>
      <p:ext uri="{BB962C8B-B14F-4D97-AF65-F5344CB8AC3E}">
        <p14:creationId xmlns:p14="http://schemas.microsoft.com/office/powerpoint/2010/main" val="3439825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857BC-B7E2-4FF6-BDB6-FAAAD827E3B0}"/>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C9734D0D-41A1-47D9-97CB-D30AB0801173}"/>
              </a:ext>
            </a:extLst>
          </p:cNvPr>
          <p:cNvSpPr>
            <a:spLocks noGrp="1"/>
          </p:cNvSpPr>
          <p:nvPr>
            <p:ph idx="1"/>
          </p:nvPr>
        </p:nvSpPr>
        <p:spPr>
          <a:xfrm>
            <a:off x="818712" y="2222287"/>
            <a:ext cx="10554574" cy="4188525"/>
          </a:xfrm>
        </p:spPr>
        <p:txBody>
          <a:bodyPr>
            <a:normAutofit fontScale="92500"/>
          </a:bodyPr>
          <a:lstStyle/>
          <a:p>
            <a:pPr algn="just"/>
            <a:r>
              <a:rPr lang="en-US" sz="2400" dirty="0"/>
              <a:t>Sexting</a:t>
            </a:r>
          </a:p>
          <a:p>
            <a:pPr marL="0" indent="0" algn="just">
              <a:buNone/>
            </a:pPr>
            <a:r>
              <a:rPr lang="es-ES" sz="2400" dirty="0"/>
              <a:t>Pero en este ciberacoso, también se puede emplear aquellas imágenes o vídeos durante la relación para distribuirlos y chantajear a la víctima, filtrándolos en la red o dentro de los círculos más cercanos de los menores.</a:t>
            </a:r>
          </a:p>
          <a:p>
            <a:pPr marL="0" indent="0" algn="just">
              <a:buNone/>
            </a:pPr>
            <a:r>
              <a:rPr lang="es-ES" sz="2400" dirty="0"/>
              <a:t>Sin embargo, el ciberacoso en las parejas jóvenes puede comenzar muchísimo antes, de manera muy sutil y al inicio o transcurso de la relación.</a:t>
            </a:r>
          </a:p>
          <a:p>
            <a:pPr marL="0" indent="0" algn="just">
              <a:buNone/>
            </a:pPr>
            <a:r>
              <a:rPr lang="es-ES" sz="2400" dirty="0"/>
              <a:t>Los adolescentes son consumidores habituales de tecnología, mediante ella pueden conocer dónde está su pareja, qué hace, y con quién o quienes está hablando</a:t>
            </a:r>
          </a:p>
          <a:p>
            <a:pPr marL="0" indent="0">
              <a:buNone/>
            </a:pPr>
            <a:endParaRPr lang="en-US" dirty="0"/>
          </a:p>
        </p:txBody>
      </p:sp>
    </p:spTree>
    <p:extLst>
      <p:ext uri="{BB962C8B-B14F-4D97-AF65-F5344CB8AC3E}">
        <p14:creationId xmlns:p14="http://schemas.microsoft.com/office/powerpoint/2010/main" val="156244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3B2C7-2C95-4DB8-BDFB-AF241BCF8152}"/>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F8FDA7A9-1CA3-4154-96A5-B59EE24C7642}"/>
              </a:ext>
            </a:extLst>
          </p:cNvPr>
          <p:cNvSpPr>
            <a:spLocks noGrp="1"/>
          </p:cNvSpPr>
          <p:nvPr>
            <p:ph idx="1"/>
          </p:nvPr>
        </p:nvSpPr>
        <p:spPr/>
        <p:txBody>
          <a:bodyPr/>
          <a:lstStyle/>
          <a:p>
            <a:pPr algn="just"/>
            <a:r>
              <a:rPr lang="en-US" sz="2000" dirty="0"/>
              <a:t>¿</a:t>
            </a:r>
            <a:r>
              <a:rPr lang="en-US" sz="2000" dirty="0" err="1"/>
              <a:t>Cómo</a:t>
            </a:r>
            <a:r>
              <a:rPr lang="en-US" sz="2000" dirty="0"/>
              <a:t> </a:t>
            </a:r>
            <a:r>
              <a:rPr lang="en-US" sz="2000" dirty="0" err="1"/>
              <a:t>reconocerlo</a:t>
            </a:r>
            <a:r>
              <a:rPr lang="en-US" sz="2000" b="0" i="0" dirty="0">
                <a:solidFill>
                  <a:srgbClr val="FFFFFF"/>
                </a:solidFill>
                <a:effectLst/>
                <a:latin typeface="Allerta Stencil"/>
              </a:rPr>
              <a:t>?</a:t>
            </a:r>
          </a:p>
          <a:p>
            <a:pPr algn="just">
              <a:buFont typeface="Arial" panose="020B0604020202020204" pitchFamily="34" charset="0"/>
              <a:buChar char="•"/>
            </a:pPr>
            <a:r>
              <a:rPr lang="es-ES" sz="2000" b="0" i="0" dirty="0">
                <a:solidFill>
                  <a:srgbClr val="FFFFFF"/>
                </a:solidFill>
                <a:effectLst/>
                <a:latin typeface="Roboto" panose="02000000000000000000" pitchFamily="2" charset="0"/>
              </a:rPr>
              <a:t>Recibes </a:t>
            </a:r>
            <a:r>
              <a:rPr lang="es-ES" sz="2000" b="1" i="0" dirty="0">
                <a:solidFill>
                  <a:srgbClr val="FFFFFF"/>
                </a:solidFill>
                <a:effectLst/>
                <a:latin typeface="Roboto" panose="02000000000000000000" pitchFamily="2" charset="0"/>
              </a:rPr>
              <a:t>comentarios frecuentes</a:t>
            </a:r>
            <a:r>
              <a:rPr lang="es-ES" sz="2000" b="0" i="0" dirty="0">
                <a:solidFill>
                  <a:srgbClr val="FFFFFF"/>
                </a:solidFill>
                <a:effectLst/>
                <a:latin typeface="Roboto" panose="02000000000000000000" pitchFamily="2" charset="0"/>
              </a:rPr>
              <a:t> de una persona, o varias de ellas, que </a:t>
            </a:r>
            <a:r>
              <a:rPr lang="es-ES" sz="2000" b="1" i="0" dirty="0">
                <a:solidFill>
                  <a:srgbClr val="FFFFFF"/>
                </a:solidFill>
                <a:effectLst/>
                <a:latin typeface="Roboto" panose="02000000000000000000" pitchFamily="2" charset="0"/>
              </a:rPr>
              <a:t>descalifica tu opinión</a:t>
            </a:r>
            <a:endParaRPr lang="es-ES" sz="2000" b="0" i="0" dirty="0">
              <a:solidFill>
                <a:srgbClr val="FFFFFF"/>
              </a:solidFill>
              <a:effectLst/>
              <a:latin typeface="Roboto" panose="02000000000000000000" pitchFamily="2" charset="0"/>
            </a:endParaRPr>
          </a:p>
          <a:p>
            <a:pPr algn="just">
              <a:buFont typeface="Arial" panose="020B0604020202020204" pitchFamily="34" charset="0"/>
              <a:buChar char="•"/>
            </a:pPr>
            <a:r>
              <a:rPr lang="es-ES" sz="2000" b="0" i="0" dirty="0">
                <a:solidFill>
                  <a:srgbClr val="FFFFFF"/>
                </a:solidFill>
                <a:effectLst/>
                <a:latin typeface="Roboto" panose="02000000000000000000" pitchFamily="2" charset="0"/>
              </a:rPr>
              <a:t>Recibes </a:t>
            </a:r>
            <a:r>
              <a:rPr lang="es-ES" sz="2000" b="1" i="0" dirty="0">
                <a:solidFill>
                  <a:srgbClr val="FFFFFF"/>
                </a:solidFill>
                <a:effectLst/>
                <a:latin typeface="Roboto" panose="02000000000000000000" pitchFamily="2" charset="0"/>
              </a:rPr>
              <a:t>mensajes en privado</a:t>
            </a:r>
            <a:r>
              <a:rPr lang="es-ES" sz="2000" b="0" i="0" dirty="0">
                <a:solidFill>
                  <a:srgbClr val="FFFFFF"/>
                </a:solidFill>
                <a:effectLst/>
                <a:latin typeface="Roboto" panose="02000000000000000000" pitchFamily="2" charset="0"/>
              </a:rPr>
              <a:t> amenazantes, ofensivos e intimidatorios</a:t>
            </a:r>
          </a:p>
          <a:p>
            <a:pPr algn="just">
              <a:buFont typeface="Arial" panose="020B0604020202020204" pitchFamily="34" charset="0"/>
              <a:buChar char="•"/>
            </a:pPr>
            <a:r>
              <a:rPr lang="es-ES" sz="2000" b="0" i="0" dirty="0">
                <a:solidFill>
                  <a:srgbClr val="FFFFFF"/>
                </a:solidFill>
                <a:effectLst/>
                <a:latin typeface="Roboto" panose="02000000000000000000" pitchFamily="2" charset="0"/>
              </a:rPr>
              <a:t>Recibes </a:t>
            </a:r>
            <a:r>
              <a:rPr lang="es-ES" sz="2000" b="1" i="0" dirty="0">
                <a:solidFill>
                  <a:srgbClr val="FFFFFF"/>
                </a:solidFill>
                <a:effectLst/>
                <a:latin typeface="Roboto" panose="02000000000000000000" pitchFamily="2" charset="0"/>
              </a:rPr>
              <a:t>proposiciones recurrentes</a:t>
            </a:r>
            <a:r>
              <a:rPr lang="es-ES" sz="2000" b="0" i="0" dirty="0">
                <a:solidFill>
                  <a:srgbClr val="FFFFFF"/>
                </a:solidFill>
                <a:effectLst/>
                <a:latin typeface="Roboto" panose="02000000000000000000" pitchFamily="2" charset="0"/>
              </a:rPr>
              <a:t> a citas o encuentros  </a:t>
            </a:r>
            <a:r>
              <a:rPr lang="es-ES" sz="2000" b="1" i="0" dirty="0">
                <a:solidFill>
                  <a:srgbClr val="FFFFFF"/>
                </a:solidFill>
                <a:effectLst/>
                <a:latin typeface="Roboto" panose="02000000000000000000" pitchFamily="2" charset="0"/>
              </a:rPr>
              <a:t>a pesar de haberlas rechazado</a:t>
            </a:r>
            <a:endParaRPr lang="es-ES" sz="2000" b="0" i="0" dirty="0">
              <a:solidFill>
                <a:srgbClr val="FFFFFF"/>
              </a:solidFill>
              <a:effectLst/>
              <a:latin typeface="Roboto" panose="02000000000000000000" pitchFamily="2" charset="0"/>
            </a:endParaRPr>
          </a:p>
          <a:p>
            <a:pPr algn="just">
              <a:buFont typeface="Arial" panose="020B0604020202020204" pitchFamily="34" charset="0"/>
              <a:buChar char="•"/>
            </a:pPr>
            <a:r>
              <a:rPr lang="es-ES" sz="2000" b="0" i="0" dirty="0">
                <a:solidFill>
                  <a:srgbClr val="FFFFFF"/>
                </a:solidFill>
                <a:effectLst/>
                <a:latin typeface="Roboto" panose="02000000000000000000" pitchFamily="2" charset="0"/>
              </a:rPr>
              <a:t>Recibes piropos constantemente de la misma persona o personas</a:t>
            </a:r>
          </a:p>
          <a:p>
            <a:pPr algn="just">
              <a:buFont typeface="Arial" panose="020B0604020202020204" pitchFamily="34" charset="0"/>
              <a:buChar char="•"/>
            </a:pPr>
            <a:r>
              <a:rPr lang="es-ES" sz="2000" b="0" i="0" dirty="0">
                <a:solidFill>
                  <a:srgbClr val="FFFFFF"/>
                </a:solidFill>
                <a:effectLst/>
                <a:latin typeface="Roboto" panose="02000000000000000000" pitchFamily="2" charset="0"/>
              </a:rPr>
              <a:t>Te </a:t>
            </a:r>
            <a:r>
              <a:rPr lang="es-ES" sz="2000" b="1" i="0" dirty="0">
                <a:solidFill>
                  <a:srgbClr val="FFFFFF"/>
                </a:solidFill>
                <a:effectLst/>
                <a:latin typeface="Roboto" panose="02000000000000000000" pitchFamily="2" charset="0"/>
              </a:rPr>
              <a:t>insultan</a:t>
            </a:r>
            <a:r>
              <a:rPr lang="es-ES" sz="2000" b="0" i="0" dirty="0">
                <a:solidFill>
                  <a:srgbClr val="FFFFFF"/>
                </a:solidFill>
                <a:effectLst/>
                <a:latin typeface="Roboto" panose="02000000000000000000" pitchFamily="2" charset="0"/>
              </a:rPr>
              <a:t> desde cuentas que conoces o desconoces</a:t>
            </a:r>
          </a:p>
          <a:p>
            <a:pPr algn="just"/>
            <a:endParaRPr lang="en-US" sz="2000" b="0" i="0" dirty="0">
              <a:solidFill>
                <a:srgbClr val="FFFFFF"/>
              </a:solidFill>
              <a:effectLst/>
              <a:latin typeface="Allerta Stencil"/>
            </a:endParaRPr>
          </a:p>
          <a:p>
            <a:endParaRPr lang="en-US" dirty="0"/>
          </a:p>
        </p:txBody>
      </p:sp>
      <p:pic>
        <p:nvPicPr>
          <p:cNvPr id="5" name="Picture 4">
            <a:extLst>
              <a:ext uri="{FF2B5EF4-FFF2-40B4-BE49-F238E27FC236}">
                <a16:creationId xmlns:a16="http://schemas.microsoft.com/office/drawing/2014/main" id="{0CF7F9ED-E4EE-45A2-B98A-D8D548B7D006}"/>
              </a:ext>
            </a:extLst>
          </p:cNvPr>
          <p:cNvPicPr>
            <a:picLocks noChangeAspect="1"/>
          </p:cNvPicPr>
          <p:nvPr/>
        </p:nvPicPr>
        <p:blipFill>
          <a:blip r:embed="rId2"/>
          <a:stretch>
            <a:fillRect/>
          </a:stretch>
        </p:blipFill>
        <p:spPr>
          <a:xfrm>
            <a:off x="9403397" y="4277212"/>
            <a:ext cx="2143125" cy="2133600"/>
          </a:xfrm>
          <a:prstGeom prst="rect">
            <a:avLst/>
          </a:prstGeom>
        </p:spPr>
      </p:pic>
    </p:spTree>
    <p:extLst>
      <p:ext uri="{BB962C8B-B14F-4D97-AF65-F5344CB8AC3E}">
        <p14:creationId xmlns:p14="http://schemas.microsoft.com/office/powerpoint/2010/main" val="264912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7A531-4EE1-44C2-BF6E-986374EF3CD2}"/>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503C0CB6-6B12-4424-AB6F-E5476106356F}"/>
              </a:ext>
            </a:extLst>
          </p:cNvPr>
          <p:cNvSpPr>
            <a:spLocks noGrp="1"/>
          </p:cNvSpPr>
          <p:nvPr>
            <p:ph idx="1"/>
          </p:nvPr>
        </p:nvSpPr>
        <p:spPr/>
        <p:txBody>
          <a:bodyPr>
            <a:normAutofit/>
          </a:bodyPr>
          <a:lstStyle/>
          <a:p>
            <a:pPr algn="just"/>
            <a:r>
              <a:rPr lang="es-ES" sz="2400" dirty="0">
                <a:solidFill>
                  <a:srgbClr val="FFFFFF"/>
                </a:solidFill>
                <a:latin typeface="Roboto" panose="02000000000000000000" pitchFamily="2" charset="0"/>
              </a:rPr>
              <a:t>Prevención del ciberacoso</a:t>
            </a:r>
          </a:p>
          <a:p>
            <a:pPr algn="just">
              <a:buFont typeface="Arial" panose="020B0604020202020204" pitchFamily="34" charset="0"/>
              <a:buChar char="•"/>
            </a:pPr>
            <a:r>
              <a:rPr lang="es-ES" sz="2400" dirty="0">
                <a:solidFill>
                  <a:srgbClr val="FFFFFF"/>
                </a:solidFill>
                <a:latin typeface="Roboto" panose="02000000000000000000" pitchFamily="2" charset="0"/>
              </a:rPr>
              <a:t>Para niños y adolescentes: No es tu culpa.</a:t>
            </a:r>
          </a:p>
          <a:p>
            <a:pPr algn="just">
              <a:buFont typeface="Arial" panose="020B0604020202020204" pitchFamily="34" charset="0"/>
              <a:buChar char="•"/>
            </a:pPr>
            <a:r>
              <a:rPr lang="pt-BR" sz="2400" dirty="0">
                <a:solidFill>
                  <a:srgbClr val="FFFFFF"/>
                </a:solidFill>
                <a:latin typeface="Roboto" panose="02000000000000000000" pitchFamily="2" charset="0"/>
              </a:rPr>
              <a:t>No respondas o tomes represálias</a:t>
            </a:r>
            <a:endParaRPr lang="es-ES" sz="2400" dirty="0">
              <a:solidFill>
                <a:srgbClr val="FFFFFF"/>
              </a:solidFill>
              <a:latin typeface="Roboto" panose="02000000000000000000" pitchFamily="2" charset="0"/>
            </a:endParaRPr>
          </a:p>
          <a:p>
            <a:pPr algn="just">
              <a:buFont typeface="Arial" panose="020B0604020202020204" pitchFamily="34" charset="0"/>
              <a:buChar char="•"/>
            </a:pPr>
            <a:r>
              <a:rPr lang="en-US" sz="2400" dirty="0" err="1">
                <a:solidFill>
                  <a:srgbClr val="FFFFFF"/>
                </a:solidFill>
                <a:latin typeface="Roboto" panose="02000000000000000000" pitchFamily="2" charset="0"/>
              </a:rPr>
              <a:t>Guarda</a:t>
            </a:r>
            <a:r>
              <a:rPr lang="en-US" sz="2400" dirty="0">
                <a:solidFill>
                  <a:srgbClr val="FFFFFF"/>
                </a:solidFill>
                <a:latin typeface="Roboto" panose="02000000000000000000" pitchFamily="2" charset="0"/>
              </a:rPr>
              <a:t> las </a:t>
            </a:r>
            <a:r>
              <a:rPr lang="en-US" sz="2400" dirty="0" err="1">
                <a:solidFill>
                  <a:srgbClr val="FFFFFF"/>
                </a:solidFill>
                <a:latin typeface="Roboto" panose="02000000000000000000" pitchFamily="2" charset="0"/>
              </a:rPr>
              <a:t>evidencias</a:t>
            </a:r>
            <a:r>
              <a:rPr lang="en-US" sz="2400" dirty="0">
                <a:solidFill>
                  <a:srgbClr val="FFFFFF"/>
                </a:solidFill>
                <a:latin typeface="Roboto" panose="02000000000000000000" pitchFamily="2" charset="0"/>
              </a:rPr>
              <a:t>. </a:t>
            </a:r>
            <a:endParaRPr lang="es-ES" sz="2400" dirty="0">
              <a:solidFill>
                <a:srgbClr val="FFFFFF"/>
              </a:solidFill>
              <a:latin typeface="Roboto" panose="02000000000000000000" pitchFamily="2" charset="0"/>
            </a:endParaRPr>
          </a:p>
          <a:p>
            <a:pPr algn="just">
              <a:buFont typeface="Arial" panose="020B0604020202020204" pitchFamily="34" charset="0"/>
              <a:buChar char="•"/>
            </a:pPr>
            <a:r>
              <a:rPr lang="en-US" sz="2400" dirty="0" err="1">
                <a:solidFill>
                  <a:srgbClr val="FFFFFF"/>
                </a:solidFill>
                <a:latin typeface="Roboto" panose="02000000000000000000" pitchFamily="2" charset="0"/>
              </a:rPr>
              <a:t>Busca</a:t>
            </a:r>
            <a:r>
              <a:rPr lang="en-US" sz="2400" dirty="0">
                <a:solidFill>
                  <a:srgbClr val="FFFFFF"/>
                </a:solidFill>
                <a:latin typeface="Roboto" panose="02000000000000000000" pitchFamily="2" charset="0"/>
              </a:rPr>
              <a:t> </a:t>
            </a:r>
            <a:r>
              <a:rPr lang="en-US" sz="2400" dirty="0" err="1">
                <a:solidFill>
                  <a:srgbClr val="FFFFFF"/>
                </a:solidFill>
                <a:latin typeface="Roboto" panose="02000000000000000000" pitchFamily="2" charset="0"/>
              </a:rPr>
              <a:t>ayuda</a:t>
            </a:r>
            <a:endParaRPr lang="es-ES" sz="2400" dirty="0">
              <a:solidFill>
                <a:srgbClr val="FFFFFF"/>
              </a:solidFill>
              <a:latin typeface="Roboto" panose="02000000000000000000" pitchFamily="2" charset="0"/>
            </a:endParaRPr>
          </a:p>
          <a:p>
            <a:pPr algn="just">
              <a:buFont typeface="Arial" panose="020B0604020202020204" pitchFamily="34" charset="0"/>
              <a:buChar char="•"/>
            </a:pPr>
            <a:r>
              <a:rPr lang="es-ES" sz="2400" dirty="0">
                <a:solidFill>
                  <a:srgbClr val="FFFFFF"/>
                </a:solidFill>
                <a:latin typeface="Roboto" panose="02000000000000000000" pitchFamily="2" charset="0"/>
              </a:rPr>
              <a:t>Bloquear a la persona responsable y denuncia</a:t>
            </a:r>
          </a:p>
          <a:p>
            <a:pPr algn="just">
              <a:buFont typeface="Arial" panose="020B0604020202020204" pitchFamily="34" charset="0"/>
              <a:buChar char="•"/>
            </a:pPr>
            <a:r>
              <a:rPr lang="es-ES" sz="2400" dirty="0">
                <a:solidFill>
                  <a:srgbClr val="FFFFFF"/>
                </a:solidFill>
                <a:latin typeface="Roboto" panose="02000000000000000000" pitchFamily="2" charset="0"/>
              </a:rPr>
              <a:t>Si alguien que conoces está siendo acosado, actúa</a:t>
            </a:r>
            <a:endParaRPr lang="en-US" sz="2400" dirty="0">
              <a:solidFill>
                <a:srgbClr val="FFFFFF"/>
              </a:solidFill>
              <a:latin typeface="Roboto" panose="02000000000000000000" pitchFamily="2" charset="0"/>
            </a:endParaRPr>
          </a:p>
        </p:txBody>
      </p:sp>
    </p:spTree>
    <p:extLst>
      <p:ext uri="{BB962C8B-B14F-4D97-AF65-F5344CB8AC3E}">
        <p14:creationId xmlns:p14="http://schemas.microsoft.com/office/powerpoint/2010/main" val="1766698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CAC78-D79D-4AFB-9F0B-A79D87415C91}"/>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0DD69555-3250-4C47-871D-CE0F45F4C03E}"/>
              </a:ext>
            </a:extLst>
          </p:cNvPr>
          <p:cNvSpPr>
            <a:spLocks noGrp="1"/>
          </p:cNvSpPr>
          <p:nvPr>
            <p:ph idx="1"/>
          </p:nvPr>
        </p:nvSpPr>
        <p:spPr/>
        <p:txBody>
          <a:bodyPr>
            <a:normAutofit/>
          </a:bodyPr>
          <a:lstStyle/>
          <a:p>
            <a:pPr marL="0" indent="0" algn="ctr">
              <a:buNone/>
            </a:pPr>
            <a:r>
              <a:rPr lang="en-US" sz="6000" dirty="0"/>
              <a:t>MUCHAS GRACIAS </a:t>
            </a:r>
          </a:p>
          <a:p>
            <a:pPr marL="0" indent="0" algn="ctr">
              <a:buNone/>
            </a:pPr>
            <a:endParaRPr lang="en-US" sz="6000" dirty="0"/>
          </a:p>
        </p:txBody>
      </p:sp>
    </p:spTree>
    <p:extLst>
      <p:ext uri="{BB962C8B-B14F-4D97-AF65-F5344CB8AC3E}">
        <p14:creationId xmlns:p14="http://schemas.microsoft.com/office/powerpoint/2010/main" val="1115382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B9B0-33E3-4CD4-A8FC-1CC4153F6AD0}"/>
              </a:ext>
            </a:extLst>
          </p:cNvPr>
          <p:cNvSpPr>
            <a:spLocks noGrp="1"/>
          </p:cNvSpPr>
          <p:nvPr>
            <p:ph type="title"/>
          </p:nvPr>
        </p:nvSpPr>
        <p:spPr/>
        <p:txBody>
          <a:bodyPr/>
          <a:lstStyle/>
          <a:p>
            <a:r>
              <a:rPr lang="en-US" dirty="0"/>
              <a:t>CIBERACOSO</a:t>
            </a:r>
          </a:p>
        </p:txBody>
      </p:sp>
      <p:pic>
        <p:nvPicPr>
          <p:cNvPr id="5" name="Content Placeholder 4">
            <a:extLst>
              <a:ext uri="{FF2B5EF4-FFF2-40B4-BE49-F238E27FC236}">
                <a16:creationId xmlns:a16="http://schemas.microsoft.com/office/drawing/2014/main" id="{C9C3BD48-A0FB-4862-85FE-28865114922F}"/>
              </a:ext>
            </a:extLst>
          </p:cNvPr>
          <p:cNvPicPr>
            <a:picLocks noGrp="1" noChangeAspect="1"/>
          </p:cNvPicPr>
          <p:nvPr>
            <p:ph idx="1"/>
          </p:nvPr>
        </p:nvPicPr>
        <p:blipFill>
          <a:blip r:embed="rId2"/>
          <a:stretch>
            <a:fillRect/>
          </a:stretch>
        </p:blipFill>
        <p:spPr>
          <a:xfrm>
            <a:off x="3914140" y="1976279"/>
            <a:ext cx="3685540" cy="3703968"/>
          </a:xfrm>
        </p:spPr>
      </p:pic>
    </p:spTree>
    <p:extLst>
      <p:ext uri="{BB962C8B-B14F-4D97-AF65-F5344CB8AC3E}">
        <p14:creationId xmlns:p14="http://schemas.microsoft.com/office/powerpoint/2010/main" val="2085020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8BDE4-0694-462F-AEE0-7AD586DCC6DB}"/>
              </a:ext>
            </a:extLst>
          </p:cNvPr>
          <p:cNvSpPr>
            <a:spLocks noGrp="1"/>
          </p:cNvSpPr>
          <p:nvPr>
            <p:ph type="title"/>
          </p:nvPr>
        </p:nvSpPr>
        <p:spPr/>
        <p:txBody>
          <a:bodyPr/>
          <a:lstStyle/>
          <a:p>
            <a:endParaRPr lang="en-US"/>
          </a:p>
        </p:txBody>
      </p:sp>
      <p:pic>
        <p:nvPicPr>
          <p:cNvPr id="4098" name="Picture 2" descr="Ciberacoso, ¿presente en la cuarentena? - Cecodap - Por los derechos de los  niños, niñas y adolescentes">
            <a:extLst>
              <a:ext uri="{FF2B5EF4-FFF2-40B4-BE49-F238E27FC236}">
                <a16:creationId xmlns:a16="http://schemas.microsoft.com/office/drawing/2014/main" id="{D253416E-A1F0-489F-BFD4-4E1EA179E11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37840" y="2102643"/>
            <a:ext cx="5984240" cy="3982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936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F044D-7943-439C-B2E8-4B139041CB74}"/>
              </a:ext>
            </a:extLst>
          </p:cNvPr>
          <p:cNvSpPr>
            <a:spLocks noGrp="1"/>
          </p:cNvSpPr>
          <p:nvPr>
            <p:ph type="title"/>
          </p:nvPr>
        </p:nvSpPr>
        <p:spPr/>
        <p:txBody>
          <a:bodyPr/>
          <a:lstStyle/>
          <a:p>
            <a:r>
              <a:rPr lang="en-US" dirty="0"/>
              <a:t>CIBERACOSO </a:t>
            </a:r>
          </a:p>
        </p:txBody>
      </p:sp>
      <p:sp>
        <p:nvSpPr>
          <p:cNvPr id="3" name="Content Placeholder 2">
            <a:extLst>
              <a:ext uri="{FF2B5EF4-FFF2-40B4-BE49-F238E27FC236}">
                <a16:creationId xmlns:a16="http://schemas.microsoft.com/office/drawing/2014/main" id="{16E546D3-D21F-432E-BF0E-DEB17E3E64B5}"/>
              </a:ext>
            </a:extLst>
          </p:cNvPr>
          <p:cNvSpPr>
            <a:spLocks noGrp="1"/>
          </p:cNvSpPr>
          <p:nvPr>
            <p:ph idx="1"/>
          </p:nvPr>
        </p:nvSpPr>
        <p:spPr/>
        <p:txBody>
          <a:bodyPr/>
          <a:lstStyle/>
          <a:p>
            <a:pPr marL="0" indent="0" algn="just">
              <a:buNone/>
            </a:pPr>
            <a:r>
              <a:rPr lang="es-ES" sz="2400" dirty="0"/>
              <a:t>El ciberacoso quebranta el derecho de las mujeres a la autodeterminación y a su integridad física. Afecta la capacidad de las mujeres para moverse libremente, sin miedo a ser vigiladas. Les niega la oportunidad de crear sus propias identidades en línea y a desarrollar y participar de interacciones sociales y políticas significativas.”</a:t>
            </a:r>
            <a:endParaRPr lang="es-BO" sz="2400" dirty="0"/>
          </a:p>
          <a:p>
            <a:pPr marL="0" indent="0" algn="just">
              <a:buNone/>
            </a:pPr>
            <a:r>
              <a:rPr lang="es-BO" sz="2400" dirty="0"/>
              <a:t> </a:t>
            </a:r>
          </a:p>
          <a:p>
            <a:pPr marL="0" indent="0">
              <a:buNone/>
            </a:pPr>
            <a:endParaRPr lang="en-US" dirty="0"/>
          </a:p>
        </p:txBody>
      </p:sp>
      <p:pic>
        <p:nvPicPr>
          <p:cNvPr id="5" name="Picture 4">
            <a:extLst>
              <a:ext uri="{FF2B5EF4-FFF2-40B4-BE49-F238E27FC236}">
                <a16:creationId xmlns:a16="http://schemas.microsoft.com/office/drawing/2014/main" id="{CE27198D-728A-468D-890D-9F0680417E46}"/>
              </a:ext>
            </a:extLst>
          </p:cNvPr>
          <p:cNvPicPr>
            <a:picLocks noChangeAspect="1"/>
          </p:cNvPicPr>
          <p:nvPr/>
        </p:nvPicPr>
        <p:blipFill>
          <a:blip r:embed="rId2"/>
          <a:stretch>
            <a:fillRect/>
          </a:stretch>
        </p:blipFill>
        <p:spPr>
          <a:xfrm>
            <a:off x="3220720" y="4598670"/>
            <a:ext cx="5323840" cy="1927942"/>
          </a:xfrm>
          <a:prstGeom prst="rect">
            <a:avLst/>
          </a:prstGeom>
        </p:spPr>
      </p:pic>
    </p:spTree>
    <p:extLst>
      <p:ext uri="{BB962C8B-B14F-4D97-AF65-F5344CB8AC3E}">
        <p14:creationId xmlns:p14="http://schemas.microsoft.com/office/powerpoint/2010/main" val="1423274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7C07-D60A-4EA7-8E09-A038F7AE9091}"/>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1451EA53-EA66-45D4-B95C-26CC57884B08}"/>
              </a:ext>
            </a:extLst>
          </p:cNvPr>
          <p:cNvSpPr>
            <a:spLocks noGrp="1"/>
          </p:cNvSpPr>
          <p:nvPr>
            <p:ph idx="1"/>
          </p:nvPr>
        </p:nvSpPr>
        <p:spPr>
          <a:xfrm>
            <a:off x="818712" y="2222287"/>
            <a:ext cx="10554574" cy="3944833"/>
          </a:xfrm>
        </p:spPr>
        <p:txBody>
          <a:bodyPr>
            <a:normAutofit/>
          </a:bodyPr>
          <a:lstStyle/>
          <a:p>
            <a:pPr algn="just"/>
            <a:r>
              <a:rPr lang="en-US" sz="2400" dirty="0" err="1"/>
              <a:t>Qué</a:t>
            </a:r>
            <a:r>
              <a:rPr lang="en-US" sz="2400" dirty="0"/>
              <a:t> es </a:t>
            </a:r>
            <a:r>
              <a:rPr lang="en-US" sz="2400" dirty="0" err="1"/>
              <a:t>el</a:t>
            </a:r>
            <a:r>
              <a:rPr lang="en-US" sz="2400" dirty="0"/>
              <a:t> </a:t>
            </a:r>
            <a:r>
              <a:rPr lang="en-US" sz="2400" dirty="0" err="1"/>
              <a:t>ciberacoso</a:t>
            </a:r>
            <a:r>
              <a:rPr lang="en-US" sz="2400" dirty="0"/>
              <a:t>?</a:t>
            </a:r>
          </a:p>
          <a:p>
            <a:pPr marL="0" indent="0" algn="just">
              <a:buNone/>
            </a:pPr>
            <a:r>
              <a:rPr lang="es-ES" sz="2400" dirty="0"/>
              <a:t>Es el maltrato, comportamiento violento e intimidatorio a una persona o varias de ellas, a través de algún medio digital (redes sociales, correo, mensajería, etc.) que persiste en el tiempo.</a:t>
            </a:r>
            <a:endParaRPr lang="en-US" sz="2400" dirty="0"/>
          </a:p>
        </p:txBody>
      </p:sp>
      <p:pic>
        <p:nvPicPr>
          <p:cNvPr id="5" name="Picture 4">
            <a:extLst>
              <a:ext uri="{FF2B5EF4-FFF2-40B4-BE49-F238E27FC236}">
                <a16:creationId xmlns:a16="http://schemas.microsoft.com/office/drawing/2014/main" id="{A69077F8-6951-4706-8256-3D2BA5DF0AA1}"/>
              </a:ext>
            </a:extLst>
          </p:cNvPr>
          <p:cNvPicPr>
            <a:picLocks noChangeAspect="1"/>
          </p:cNvPicPr>
          <p:nvPr/>
        </p:nvPicPr>
        <p:blipFill>
          <a:blip r:embed="rId2"/>
          <a:stretch>
            <a:fillRect/>
          </a:stretch>
        </p:blipFill>
        <p:spPr>
          <a:xfrm>
            <a:off x="8310880" y="1417638"/>
            <a:ext cx="3393757" cy="1859286"/>
          </a:xfrm>
          <a:prstGeom prst="rect">
            <a:avLst/>
          </a:prstGeom>
        </p:spPr>
      </p:pic>
    </p:spTree>
    <p:extLst>
      <p:ext uri="{BB962C8B-B14F-4D97-AF65-F5344CB8AC3E}">
        <p14:creationId xmlns:p14="http://schemas.microsoft.com/office/powerpoint/2010/main" val="2820768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05781-86B4-492F-B19A-C04E90803E75}"/>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7B79B94E-E0C3-40C0-96CA-0BE3BA6B7629}"/>
              </a:ext>
            </a:extLst>
          </p:cNvPr>
          <p:cNvSpPr>
            <a:spLocks noGrp="1"/>
          </p:cNvSpPr>
          <p:nvPr>
            <p:ph idx="1"/>
          </p:nvPr>
        </p:nvSpPr>
        <p:spPr/>
        <p:txBody>
          <a:bodyPr/>
          <a:lstStyle/>
          <a:p>
            <a:pPr marL="0" indent="0" algn="l">
              <a:buNone/>
            </a:pPr>
            <a:r>
              <a:rPr lang="es-ES" sz="2400" dirty="0"/>
              <a:t>Estos son cinco tipos de ciberacoso que destacan:</a:t>
            </a:r>
          </a:p>
          <a:p>
            <a:pPr algn="l">
              <a:buFont typeface="Arial" panose="020B0604020202020204" pitchFamily="34" charset="0"/>
              <a:buChar char="•"/>
            </a:pPr>
            <a:r>
              <a:rPr lang="es-ES" sz="2400" dirty="0"/>
              <a:t>Ciberbullying. </a:t>
            </a:r>
          </a:p>
          <a:p>
            <a:pPr algn="l">
              <a:buFont typeface="Arial" panose="020B0604020202020204" pitchFamily="34" charset="0"/>
              <a:buChar char="•"/>
            </a:pPr>
            <a:r>
              <a:rPr lang="es-ES" sz="2400" dirty="0"/>
              <a:t>Sextorsión.</a:t>
            </a:r>
          </a:p>
          <a:p>
            <a:pPr algn="l">
              <a:buFont typeface="Arial" panose="020B0604020202020204" pitchFamily="34" charset="0"/>
              <a:buChar char="•"/>
            </a:pPr>
            <a:r>
              <a:rPr lang="es-ES" sz="2400" dirty="0"/>
              <a:t>Grooming. </a:t>
            </a:r>
          </a:p>
          <a:p>
            <a:pPr algn="l">
              <a:buFont typeface="Arial" panose="020B0604020202020204" pitchFamily="34" charset="0"/>
              <a:buChar char="•"/>
            </a:pPr>
            <a:r>
              <a:rPr lang="es-ES" sz="2400" dirty="0" err="1"/>
              <a:t>Ciberviolencia</a:t>
            </a:r>
            <a:r>
              <a:rPr lang="es-ES" sz="2400" dirty="0"/>
              <a:t> de Género.</a:t>
            </a:r>
          </a:p>
          <a:p>
            <a:pPr algn="l">
              <a:buFont typeface="Arial" panose="020B0604020202020204" pitchFamily="34" charset="0"/>
              <a:buChar char="•"/>
            </a:pPr>
            <a:r>
              <a:rPr lang="es-ES" sz="2400" dirty="0"/>
              <a:t>Sexting</a:t>
            </a:r>
            <a:r>
              <a:rPr lang="es-ES" sz="2400" b="0" i="0" dirty="0">
                <a:solidFill>
                  <a:srgbClr val="BDC1C6"/>
                </a:solidFill>
                <a:effectLst/>
                <a:latin typeface="arial" panose="020B0604020202020204" pitchFamily="34" charset="0"/>
              </a:rPr>
              <a:t>.</a:t>
            </a:r>
          </a:p>
          <a:p>
            <a:endParaRPr lang="en-US" dirty="0"/>
          </a:p>
          <a:p>
            <a:pPr marL="0" indent="0">
              <a:buNone/>
            </a:pPr>
            <a:endParaRPr lang="en-US" dirty="0"/>
          </a:p>
        </p:txBody>
      </p:sp>
      <p:pic>
        <p:nvPicPr>
          <p:cNvPr id="5" name="Picture 4">
            <a:extLst>
              <a:ext uri="{FF2B5EF4-FFF2-40B4-BE49-F238E27FC236}">
                <a16:creationId xmlns:a16="http://schemas.microsoft.com/office/drawing/2014/main" id="{1DB58D87-7B6D-4AA1-8FE2-2A5699365ECC}"/>
              </a:ext>
            </a:extLst>
          </p:cNvPr>
          <p:cNvPicPr>
            <a:picLocks noChangeAspect="1"/>
          </p:cNvPicPr>
          <p:nvPr/>
        </p:nvPicPr>
        <p:blipFill>
          <a:blip r:embed="rId2"/>
          <a:stretch>
            <a:fillRect/>
          </a:stretch>
        </p:blipFill>
        <p:spPr>
          <a:xfrm>
            <a:off x="8932649" y="2872527"/>
            <a:ext cx="2898353" cy="2898353"/>
          </a:xfrm>
          <a:prstGeom prst="rect">
            <a:avLst/>
          </a:prstGeom>
        </p:spPr>
      </p:pic>
    </p:spTree>
    <p:extLst>
      <p:ext uri="{BB962C8B-B14F-4D97-AF65-F5344CB8AC3E}">
        <p14:creationId xmlns:p14="http://schemas.microsoft.com/office/powerpoint/2010/main" val="3056259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DAF56-BED4-4C73-BA6F-DEE372C7273A}"/>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7CC8F53C-0DDE-4C64-82AB-776DFE90D550}"/>
              </a:ext>
            </a:extLst>
          </p:cNvPr>
          <p:cNvSpPr>
            <a:spLocks noGrp="1"/>
          </p:cNvSpPr>
          <p:nvPr>
            <p:ph idx="1"/>
          </p:nvPr>
        </p:nvSpPr>
        <p:spPr/>
        <p:txBody>
          <a:bodyPr>
            <a:normAutofit/>
          </a:bodyPr>
          <a:lstStyle/>
          <a:p>
            <a:r>
              <a:rPr lang="en-US" sz="2400" dirty="0" err="1"/>
              <a:t>Cyberbulling</a:t>
            </a:r>
            <a:endParaRPr lang="en-US" sz="2400" dirty="0"/>
          </a:p>
          <a:p>
            <a:pPr marL="0" indent="0">
              <a:buNone/>
            </a:pPr>
            <a:r>
              <a:rPr lang="es-ES" sz="2400" dirty="0"/>
              <a:t>También llamado ciberacoso escolar, se caracteriza por presentarse generalmente entre menores de edad de manera intencional y reiterada. </a:t>
            </a:r>
            <a:endParaRPr lang="en-US" sz="2400" dirty="0"/>
          </a:p>
        </p:txBody>
      </p:sp>
      <p:pic>
        <p:nvPicPr>
          <p:cNvPr id="5" name="Picture 4">
            <a:extLst>
              <a:ext uri="{FF2B5EF4-FFF2-40B4-BE49-F238E27FC236}">
                <a16:creationId xmlns:a16="http://schemas.microsoft.com/office/drawing/2014/main" id="{BD6F9555-C81E-4BB3-90C1-E545D05B8333}"/>
              </a:ext>
            </a:extLst>
          </p:cNvPr>
          <p:cNvPicPr>
            <a:picLocks noChangeAspect="1"/>
          </p:cNvPicPr>
          <p:nvPr/>
        </p:nvPicPr>
        <p:blipFill>
          <a:blip r:embed="rId2"/>
          <a:stretch>
            <a:fillRect/>
          </a:stretch>
        </p:blipFill>
        <p:spPr>
          <a:xfrm>
            <a:off x="8361680" y="4592274"/>
            <a:ext cx="3247390" cy="1818538"/>
          </a:xfrm>
          <a:prstGeom prst="rect">
            <a:avLst/>
          </a:prstGeom>
        </p:spPr>
      </p:pic>
    </p:spTree>
    <p:extLst>
      <p:ext uri="{BB962C8B-B14F-4D97-AF65-F5344CB8AC3E}">
        <p14:creationId xmlns:p14="http://schemas.microsoft.com/office/powerpoint/2010/main" val="3659152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F5FC8-94A3-4B9C-8D23-A676876447DB}"/>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A29E8762-0EDE-4858-87CE-21C16493F27C}"/>
              </a:ext>
            </a:extLst>
          </p:cNvPr>
          <p:cNvSpPr>
            <a:spLocks noGrp="1"/>
          </p:cNvSpPr>
          <p:nvPr>
            <p:ph idx="1"/>
          </p:nvPr>
        </p:nvSpPr>
        <p:spPr/>
        <p:txBody>
          <a:bodyPr>
            <a:normAutofit/>
          </a:bodyPr>
          <a:lstStyle/>
          <a:p>
            <a:r>
              <a:rPr lang="en-US" sz="2800" dirty="0" err="1"/>
              <a:t>Sextorcion</a:t>
            </a:r>
            <a:endParaRPr lang="en-US" sz="2800" dirty="0"/>
          </a:p>
          <a:p>
            <a:pPr marL="0" indent="0">
              <a:buNone/>
            </a:pPr>
            <a:r>
              <a:rPr lang="es-ES" sz="2800" dirty="0"/>
              <a:t>Detrás de este tipo de acoso generalmente se encuentran casos de pedofilia y pederastia, regularmente es derivado del ciberacoso denominado grooming, se caracteriza principalmente por la extorsión hacia la víctima con intenciones de carácter sexual en el que se le amenaza con exponer contenido sexual de la misma.</a:t>
            </a:r>
            <a:endParaRPr lang="en-US" sz="2800" dirty="0"/>
          </a:p>
        </p:txBody>
      </p:sp>
      <p:pic>
        <p:nvPicPr>
          <p:cNvPr id="5" name="Picture 4">
            <a:extLst>
              <a:ext uri="{FF2B5EF4-FFF2-40B4-BE49-F238E27FC236}">
                <a16:creationId xmlns:a16="http://schemas.microsoft.com/office/drawing/2014/main" id="{344F8CDB-8383-4932-BF2D-AF7859B375F8}"/>
              </a:ext>
            </a:extLst>
          </p:cNvPr>
          <p:cNvPicPr>
            <a:picLocks noChangeAspect="1"/>
          </p:cNvPicPr>
          <p:nvPr/>
        </p:nvPicPr>
        <p:blipFill>
          <a:blip r:embed="rId2"/>
          <a:stretch>
            <a:fillRect/>
          </a:stretch>
        </p:blipFill>
        <p:spPr>
          <a:xfrm>
            <a:off x="6410960" y="1625947"/>
            <a:ext cx="5374640" cy="1192679"/>
          </a:xfrm>
          <a:prstGeom prst="rect">
            <a:avLst/>
          </a:prstGeom>
        </p:spPr>
      </p:pic>
    </p:spTree>
    <p:extLst>
      <p:ext uri="{BB962C8B-B14F-4D97-AF65-F5344CB8AC3E}">
        <p14:creationId xmlns:p14="http://schemas.microsoft.com/office/powerpoint/2010/main" val="3715990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07EBF-BADD-416E-ABD6-7927093B0A85}"/>
              </a:ext>
            </a:extLst>
          </p:cNvPr>
          <p:cNvSpPr>
            <a:spLocks noGrp="1"/>
          </p:cNvSpPr>
          <p:nvPr>
            <p:ph type="title"/>
          </p:nvPr>
        </p:nvSpPr>
        <p:spPr/>
        <p:txBody>
          <a:bodyPr/>
          <a:lstStyle/>
          <a:p>
            <a:r>
              <a:rPr lang="en-US" dirty="0"/>
              <a:t>CIBERACOSO</a:t>
            </a:r>
          </a:p>
        </p:txBody>
      </p:sp>
      <p:sp>
        <p:nvSpPr>
          <p:cNvPr id="3" name="Content Placeholder 2">
            <a:extLst>
              <a:ext uri="{FF2B5EF4-FFF2-40B4-BE49-F238E27FC236}">
                <a16:creationId xmlns:a16="http://schemas.microsoft.com/office/drawing/2014/main" id="{14C1C780-A3DB-44C1-8D51-E53E77611A88}"/>
              </a:ext>
            </a:extLst>
          </p:cNvPr>
          <p:cNvSpPr>
            <a:spLocks noGrp="1"/>
          </p:cNvSpPr>
          <p:nvPr>
            <p:ph idx="1"/>
          </p:nvPr>
        </p:nvSpPr>
        <p:spPr/>
        <p:txBody>
          <a:bodyPr>
            <a:normAutofit/>
          </a:bodyPr>
          <a:lstStyle/>
          <a:p>
            <a:r>
              <a:rPr lang="en-US" sz="2400" dirty="0"/>
              <a:t>Grooming </a:t>
            </a:r>
          </a:p>
          <a:p>
            <a:pPr marL="0" indent="0">
              <a:buNone/>
            </a:pPr>
            <a:r>
              <a:rPr lang="es-ES" sz="2400" dirty="0"/>
              <a:t>Es el acoso que se presenta de parte de un adulto hacia un menor de edad con intenciones sexuales, generalmente el mayor de edad se hace pasar por menor de edad para empatizar con la víctima y así ganar su confianza. </a:t>
            </a:r>
            <a:endParaRPr lang="en-US" sz="2400" dirty="0"/>
          </a:p>
        </p:txBody>
      </p:sp>
      <p:pic>
        <p:nvPicPr>
          <p:cNvPr id="5" name="Picture 4">
            <a:extLst>
              <a:ext uri="{FF2B5EF4-FFF2-40B4-BE49-F238E27FC236}">
                <a16:creationId xmlns:a16="http://schemas.microsoft.com/office/drawing/2014/main" id="{CB9E6422-69D7-4A80-ADF8-0FB636786289}"/>
              </a:ext>
            </a:extLst>
          </p:cNvPr>
          <p:cNvPicPr>
            <a:picLocks noChangeAspect="1"/>
          </p:cNvPicPr>
          <p:nvPr/>
        </p:nvPicPr>
        <p:blipFill>
          <a:blip r:embed="rId2"/>
          <a:stretch>
            <a:fillRect/>
          </a:stretch>
        </p:blipFill>
        <p:spPr>
          <a:xfrm>
            <a:off x="8529800" y="4828784"/>
            <a:ext cx="2757007" cy="1834663"/>
          </a:xfrm>
          <a:prstGeom prst="rect">
            <a:avLst/>
          </a:prstGeom>
        </p:spPr>
      </p:pic>
    </p:spTree>
    <p:extLst>
      <p:ext uri="{BB962C8B-B14F-4D97-AF65-F5344CB8AC3E}">
        <p14:creationId xmlns:p14="http://schemas.microsoft.com/office/powerpoint/2010/main" val="11827791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47</TotalTime>
  <Words>755</Words>
  <Application>Microsoft Office PowerPoint</Application>
  <PresentationFormat>Widescreen</PresentationFormat>
  <Paragraphs>61</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Allerta Stencil</vt:lpstr>
      <vt:lpstr>Arial</vt:lpstr>
      <vt:lpstr>Arial</vt:lpstr>
      <vt:lpstr>Century Gothic</vt:lpstr>
      <vt:lpstr>Roboto</vt:lpstr>
      <vt:lpstr>Wingdings 2</vt:lpstr>
      <vt:lpstr>Quotable</vt:lpstr>
      <vt:lpstr>Ciberacoso</vt:lpstr>
      <vt:lpstr>CIBERACOSO</vt:lpstr>
      <vt:lpstr>PowerPoint Presentation</vt:lpstr>
      <vt:lpstr>CIBERACOSO </vt:lpstr>
      <vt:lpstr>CIBERACOSO</vt:lpstr>
      <vt:lpstr>CIBERACOSO</vt:lpstr>
      <vt:lpstr>CIBERACOSO</vt:lpstr>
      <vt:lpstr>CIBERACOSO</vt:lpstr>
      <vt:lpstr>CIBERACOSO</vt:lpstr>
      <vt:lpstr>CIBERACOSO</vt:lpstr>
      <vt:lpstr>CIBERACOSO</vt:lpstr>
      <vt:lpstr>CIBERACOSO</vt:lpstr>
      <vt:lpstr>CIBERACOSO</vt:lpstr>
      <vt:lpstr>CIBERACOSO</vt:lpstr>
      <vt:lpstr>CIBERACOSO</vt:lpstr>
      <vt:lpstr>CIBERACOSO</vt:lpstr>
      <vt:lpstr>CIBERACOSO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Ciberacoso</dc:title>
  <dc:creator>Fabiano</dc:creator>
  <cp:lastModifiedBy>Fabiano</cp:lastModifiedBy>
  <cp:revision>1</cp:revision>
  <dcterms:created xsi:type="dcterms:W3CDTF">2021-10-29T22:12:12Z</dcterms:created>
  <dcterms:modified xsi:type="dcterms:W3CDTF">2021-10-29T22:59:53Z</dcterms:modified>
</cp:coreProperties>
</file>